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612" r:id="rId3"/>
    <p:sldId id="276" r:id="rId4"/>
    <p:sldId id="613" r:id="rId5"/>
    <p:sldId id="520" r:id="rId6"/>
    <p:sldId id="582" r:id="rId7"/>
    <p:sldId id="515" r:id="rId8"/>
    <p:sldId id="584" r:id="rId9"/>
    <p:sldId id="585" r:id="rId10"/>
    <p:sldId id="586" r:id="rId11"/>
    <p:sldId id="587" r:id="rId12"/>
    <p:sldId id="588" r:id="rId13"/>
    <p:sldId id="589" r:id="rId14"/>
    <p:sldId id="590" r:id="rId15"/>
    <p:sldId id="591" r:id="rId16"/>
    <p:sldId id="592" r:id="rId17"/>
    <p:sldId id="593" r:id="rId18"/>
    <p:sldId id="594" r:id="rId19"/>
    <p:sldId id="516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603" r:id="rId28"/>
    <p:sldId id="517" r:id="rId29"/>
    <p:sldId id="604" r:id="rId30"/>
    <p:sldId id="605" r:id="rId31"/>
    <p:sldId id="606" r:id="rId32"/>
    <p:sldId id="607" r:id="rId33"/>
    <p:sldId id="608" r:id="rId34"/>
    <p:sldId id="518" r:id="rId35"/>
    <p:sldId id="609" r:id="rId36"/>
    <p:sldId id="610" r:id="rId37"/>
    <p:sldId id="611" r:id="rId38"/>
    <p:sldId id="457" r:id="rId39"/>
    <p:sldId id="614" r:id="rId40"/>
    <p:sldId id="419" r:id="rId41"/>
    <p:sldId id="420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DF33F6D-6083-4629-ACD8-B88A75163B4D}">
          <p14:sldIdLst>
            <p14:sldId id="612"/>
            <p14:sldId id="276"/>
            <p14:sldId id="613"/>
          </p14:sldIdLst>
        </p14:section>
        <p14:section name="Declaring Variables" id="{E1A70D94-BCB7-4E43-AD59-81814A98D7DD}">
          <p14:sldIdLst>
            <p14:sldId id="520"/>
            <p14:sldId id="582"/>
          </p14:sldIdLst>
        </p14:section>
        <p14:section name="String Functions" id="{C2C3D535-73D7-411F-ADBE-4C0EC133AB39}">
          <p14:sldIdLst>
            <p14:sldId id="515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Math Functions" id="{7273398F-4365-49BA-8B3F-AFE0826785F5}">
          <p14:sldIdLst>
            <p14:sldId id="516"/>
            <p14:sldId id="595"/>
            <p14:sldId id="596"/>
            <p14:sldId id="597"/>
            <p14:sldId id="598"/>
            <p14:sldId id="599"/>
            <p14:sldId id="600"/>
            <p14:sldId id="601"/>
            <p14:sldId id="603"/>
          </p14:sldIdLst>
        </p14:section>
        <p14:section name="Date Functions" id="{63AEF957-0A2F-4871-8E08-1BED1EC700C5}">
          <p14:sldIdLst>
            <p14:sldId id="517"/>
            <p14:sldId id="604"/>
            <p14:sldId id="605"/>
            <p14:sldId id="606"/>
            <p14:sldId id="607"/>
            <p14:sldId id="608"/>
          </p14:sldIdLst>
        </p14:section>
        <p14:section name="Other Functions" id="{96FA1677-706D-4107-898D-A51B4B3A95A0}">
          <p14:sldIdLst>
            <p14:sldId id="518"/>
            <p14:sldId id="609"/>
            <p14:sldId id="610"/>
            <p14:sldId id="611"/>
          </p14:sldIdLst>
        </p14:section>
        <p14:section name="Wildcards" id="{90361FFF-8D60-4426-BCE2-1ECB7A9A3E27}">
          <p14:sldIdLst/>
        </p14:section>
        <p14:section name="Summary" id="{3358DD89-9513-4A41-9C47-42A80CB72061}">
          <p14:sldIdLst>
            <p14:sldId id="457"/>
            <p14:sldId id="614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B3A06A"/>
    <a:srgbClr val="2169C6"/>
    <a:srgbClr val="C6C0AA"/>
    <a:srgbClr val="FBEEDC"/>
    <a:srgbClr val="F0A22E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199" autoAdjust="0"/>
  </p:normalViewPr>
  <p:slideViewPr>
    <p:cSldViewPr>
      <p:cViewPr varScale="1">
        <p:scale>
          <a:sx n="56" d="100"/>
          <a:sy n="56" d="100"/>
        </p:scale>
        <p:origin x="900" y="5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27/09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27/09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5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00685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3116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2061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76107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06753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656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82194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48283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6524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12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3711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9830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496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82275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3070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76678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8332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012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35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1060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95227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8036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96832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612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7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349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0785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0386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512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843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27/09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27/09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80708" y="914400"/>
            <a:ext cx="7035859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Built-in Functions.</a:t>
            </a:r>
            <a:br>
              <a:rPr lang="en-US" dirty="0"/>
            </a:br>
            <a:r>
              <a:rPr lang="en-US" dirty="0"/>
              <a:t>Usage of Wildcards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945983" y="2666164"/>
            <a:ext cx="5705941" cy="68663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Most important built-in functions. How to take advantage of wildcards?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7212" y="3940927"/>
            <a:ext cx="2133598" cy="2341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7090274" y="3795395"/>
            <a:ext cx="1448858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769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/ RIGHT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80562" y="2939983"/>
            <a:ext cx="4971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LEFT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,      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 </a:t>
            </a:r>
            <a:r>
              <a:rPr lang="en-US" sz="3600" b="1" dirty="0" err="1">
                <a:latin typeface="Consolas" panose="020B0609020204030204" pitchFamily="49" charset="0"/>
              </a:rPr>
              <a:t>TakeQuantity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62367" y="2939984"/>
            <a:ext cx="52501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column_name</a:t>
            </a:r>
            <a:r>
              <a:rPr lang="en-US" sz="36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  </a:t>
            </a:r>
            <a:r>
              <a:rPr lang="en-US" sz="3600" b="1" dirty="0" err="1">
                <a:latin typeface="Consolas" panose="020B0609020204030204" pitchFamily="49" charset="0"/>
              </a:rPr>
              <a:t>take_quantity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9193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LTRIM / RTRIM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80562" y="2939983"/>
            <a:ext cx="4971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LTRIM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62367" y="2939984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RTRIM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column_name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70615" y="4267200"/>
            <a:ext cx="5285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MySQL has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sz="3600" b="1" dirty="0"/>
              <a:t> function!</a:t>
            </a:r>
          </a:p>
        </p:txBody>
      </p:sp>
    </p:spTree>
    <p:extLst>
      <p:ext uri="{BB962C8B-B14F-4D97-AF65-F5344CB8AC3E}">
        <p14:creationId xmlns:p14="http://schemas.microsoft.com/office/powerpoint/2010/main" val="2603762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94184" y="2746398"/>
            <a:ext cx="58240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SUBSTRING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      StartIndex,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      Length)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2359" y="2746398"/>
            <a:ext cx="575670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SUBSTRING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column_name</a:t>
            </a:r>
            <a:r>
              <a:rPr lang="en-US" sz="36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      start_index,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      length)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340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CHARINDEX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94184" y="2746398"/>
            <a:ext cx="6967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CHARINDEX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substr</a:t>
            </a:r>
            <a:r>
              <a:rPr lang="en-US" sz="32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   </a:t>
            </a:r>
            <a:r>
              <a:rPr lang="en-US" sz="3200" b="1" dirty="0" err="1">
                <a:latin typeface="Consolas" panose="020B0609020204030204" pitchFamily="49" charset="0"/>
              </a:rPr>
              <a:t>str</a:t>
            </a:r>
            <a:r>
              <a:rPr lang="en-US" sz="32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   [position])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1212" y="2712108"/>
            <a:ext cx="6967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LOCATE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substr</a:t>
            </a:r>
            <a:r>
              <a:rPr lang="en-US" sz="32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</a:t>
            </a:r>
            <a:r>
              <a:rPr lang="en-US" sz="3200" b="1" dirty="0" err="1">
                <a:latin typeface="Consolas" panose="020B0609020204030204" pitchFamily="49" charset="0"/>
              </a:rPr>
              <a:t>str</a:t>
            </a:r>
            <a:r>
              <a:rPr lang="en-US" sz="32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position)</a:t>
            </a:r>
          </a:p>
        </p:txBody>
      </p:sp>
    </p:spTree>
    <p:extLst>
      <p:ext uri="{BB962C8B-B14F-4D97-AF65-F5344CB8AC3E}">
        <p14:creationId xmlns:p14="http://schemas.microsoft.com/office/powerpoint/2010/main" val="771859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12388" y="2819079"/>
            <a:ext cx="56534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REPLACE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en-US" sz="3200" b="1" dirty="0">
                <a:latin typeface="Consolas" panose="020B0609020204030204" pitchFamily="49" charset="0"/>
              </a:rPr>
              <a:t>    </a:t>
            </a:r>
            <a:r>
              <a:rPr lang="en-US" altLang="en-US" sz="3200" b="1" dirty="0" err="1">
                <a:latin typeface="Consolas" panose="020B0609020204030204" pitchFamily="49" charset="0"/>
              </a:rPr>
              <a:t>StringExpression</a:t>
            </a:r>
            <a:r>
              <a:rPr lang="en-US" sz="32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</a:t>
            </a:r>
            <a:r>
              <a:rPr lang="en-US" sz="3200" b="1" dirty="0" err="1">
                <a:latin typeface="Consolas" panose="020B0609020204030204" pitchFamily="49" charset="0"/>
              </a:rPr>
              <a:t>S</a:t>
            </a:r>
            <a:r>
              <a:rPr lang="en-US" altLang="en-US" sz="3200" b="1" dirty="0" err="1">
                <a:latin typeface="Consolas" panose="020B0609020204030204" pitchFamily="49" charset="0"/>
              </a:rPr>
              <a:t>tringPattern</a:t>
            </a:r>
            <a:r>
              <a:rPr lang="en-US" sz="32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</a:t>
            </a:r>
            <a:r>
              <a:rPr lang="en-US" sz="3200" b="1" dirty="0" err="1">
                <a:latin typeface="Consolas" panose="020B0609020204030204" pitchFamily="49" charset="0"/>
              </a:rPr>
              <a:t>S</a:t>
            </a:r>
            <a:r>
              <a:rPr lang="en-US" altLang="en-US" sz="3200" b="1" dirty="0" err="1">
                <a:latin typeface="Consolas" panose="020B0609020204030204" pitchFamily="49" charset="0"/>
              </a:rPr>
              <a:t>tringReplacement</a:t>
            </a:r>
            <a:r>
              <a:rPr lang="en-US" altLang="en-US" sz="3200" b="1" dirty="0">
                <a:latin typeface="Consolas" panose="020B0609020204030204" pitchFamily="49" charset="0"/>
              </a:rPr>
              <a:t>)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23012" y="2819079"/>
            <a:ext cx="6092825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REPLACE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altLang="en-US" sz="3200" b="1" dirty="0">
                <a:latin typeface="Consolas" panose="020B0609020204030204" pitchFamily="49" charset="0"/>
              </a:rPr>
              <a:t>    </a:t>
            </a:r>
            <a:r>
              <a:rPr lang="en-US" altLang="en-US" sz="3200" b="1" dirty="0" err="1">
                <a:latin typeface="Consolas" panose="020B0609020204030204" pitchFamily="49" charset="0"/>
              </a:rPr>
              <a:t>string_expression</a:t>
            </a:r>
            <a:r>
              <a:rPr lang="en-US" sz="32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</a:t>
            </a:r>
            <a:r>
              <a:rPr lang="en-US" altLang="en-US" sz="3200" b="1" dirty="0" err="1">
                <a:latin typeface="Consolas" panose="020B0609020204030204" pitchFamily="49" charset="0"/>
              </a:rPr>
              <a:t>string_pattern</a:t>
            </a:r>
            <a:r>
              <a:rPr lang="en-US" sz="32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</a:t>
            </a:r>
            <a:r>
              <a:rPr lang="en-US" altLang="en-US" sz="3200" b="1" dirty="0" err="1">
                <a:latin typeface="Consolas" panose="020B0609020204030204" pitchFamily="49" charset="0"/>
              </a:rPr>
              <a:t>string_replacement</a:t>
            </a:r>
            <a:r>
              <a:rPr lang="en-US" altLang="en-US" sz="3200" b="1" dirty="0">
                <a:latin typeface="Consolas" panose="020B0609020204030204" pitchFamily="49" charset="0"/>
              </a:rPr>
              <a:t>)</a:t>
            </a:r>
            <a:endParaRPr lang="en-US" sz="3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52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12388" y="3084952"/>
            <a:ext cx="56534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REPLICATE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altLang="en-US" sz="3200" b="1" dirty="0" err="1">
                <a:latin typeface="Consolas" panose="020B0609020204030204" pitchFamily="49" charset="0"/>
              </a:rPr>
              <a:t>ColumnName</a:t>
            </a:r>
            <a:r>
              <a:rPr lang="en-US" sz="32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   </a:t>
            </a:r>
            <a:r>
              <a:rPr lang="en-US" sz="3200" b="1" dirty="0" err="1">
                <a:latin typeface="Consolas" panose="020B0609020204030204" pitchFamily="49" charset="0"/>
              </a:rPr>
              <a:t>NumberOfTimes</a:t>
            </a:r>
            <a:r>
              <a:rPr lang="en-US" sz="32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1894" y="3084952"/>
            <a:ext cx="61471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REPEAT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c</a:t>
            </a:r>
            <a:r>
              <a:rPr lang="en-US" altLang="en-US" sz="3200" b="1" dirty="0" err="1">
                <a:latin typeface="Consolas" panose="020B0609020204030204" pitchFamily="49" charset="0"/>
              </a:rPr>
              <a:t>olumn_name</a:t>
            </a:r>
            <a:r>
              <a:rPr lang="en-US" sz="32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</a:t>
            </a:r>
            <a:r>
              <a:rPr lang="en-US" sz="3200" b="1" dirty="0" err="1">
                <a:latin typeface="Consolas" panose="020B0609020204030204" pitchFamily="49" charset="0"/>
              </a:rPr>
              <a:t>number_of_times</a:t>
            </a:r>
            <a:r>
              <a:rPr lang="en-US" sz="32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8063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64008" y="3084952"/>
            <a:ext cx="56534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REVERSE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ColumnName</a:t>
            </a:r>
            <a:r>
              <a:rPr lang="en-US" sz="32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2853" y="3084952"/>
            <a:ext cx="6147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REVERSE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column_name</a:t>
            </a:r>
            <a:r>
              <a:rPr lang="en-US" sz="32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6334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/ INSERT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84212" y="2819400"/>
            <a:ext cx="56534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STUFF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ColumnName</a:t>
            </a:r>
            <a:r>
              <a:rPr lang="en-US" sz="32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StartIndex,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Length,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</a:t>
            </a:r>
            <a:r>
              <a:rPr lang="en-US" sz="3200" b="1" dirty="0" err="1">
                <a:latin typeface="Consolas" panose="020B0609020204030204" pitchFamily="49" charset="0"/>
              </a:rPr>
              <a:t>InsertStr</a:t>
            </a:r>
            <a:r>
              <a:rPr lang="en-US" sz="32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8168" y="2819399"/>
            <a:ext cx="56534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INSERT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latin typeface="Consolas" panose="020B0609020204030204" pitchFamily="49" charset="0"/>
              </a:rPr>
              <a:t>column_name</a:t>
            </a:r>
            <a:r>
              <a:rPr lang="en-US" sz="32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start_index,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length,</a:t>
            </a:r>
          </a:p>
          <a:p>
            <a:r>
              <a:rPr lang="en-US" sz="3200" b="1" dirty="0">
                <a:latin typeface="Consolas" panose="020B0609020204030204" pitchFamily="49" charset="0"/>
              </a:rPr>
              <a:t>       </a:t>
            </a:r>
            <a:r>
              <a:rPr lang="en-US" sz="3200" b="1" dirty="0" err="1">
                <a:latin typeface="Consolas" panose="020B0609020204030204" pitchFamily="49" charset="0"/>
              </a:rPr>
              <a:t>insert_str</a:t>
            </a:r>
            <a:r>
              <a:rPr lang="en-US" sz="32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45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188" y="-1524000"/>
            <a:ext cx="12573000" cy="8382000"/>
          </a:xfr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-115094" y="2438400"/>
            <a:ext cx="12342812" cy="1600200"/>
          </a:xfrm>
          <a:prstGeom prst="rect">
            <a:avLst/>
          </a:prstGeom>
          <a:solidFill>
            <a:srgbClr val="C6C0AA">
              <a:alpha val="28000"/>
            </a:srgbClr>
          </a:solidFill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rgbClr val="2169C6"/>
                </a:solidFill>
              </a:rPr>
              <a:t>Math Functions </a:t>
            </a:r>
          </a:p>
        </p:txBody>
      </p:sp>
    </p:spTree>
    <p:extLst>
      <p:ext uri="{BB962C8B-B14F-4D97-AF65-F5344CB8AC3E}">
        <p14:creationId xmlns:p14="http://schemas.microsoft.com/office/powerpoint/2010/main" val="13009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284412" y="2830829"/>
            <a:ext cx="135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PI</a:t>
            </a:r>
            <a:r>
              <a:rPr lang="en-US" sz="4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8484811" y="2830829"/>
            <a:ext cx="135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PI</a:t>
            </a:r>
            <a:r>
              <a:rPr lang="en-US" sz="40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16522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Declaring variables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String built in functions SQL Server/MySQL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Math built in functions SQL Server/MySQL 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Date built in functions SQL Server/MySQL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Other built in functions SQL Server/MySQL 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Combining LIKE with wildcards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9412" y="4169527"/>
            <a:ext cx="2133598" cy="23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22" y="5025667"/>
            <a:ext cx="1535790" cy="15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427911" y="2830829"/>
            <a:ext cx="3352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ABS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0310" y="2830829"/>
            <a:ext cx="3400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ABS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</p:txBody>
      </p:sp>
    </p:spTree>
    <p:extLst>
      <p:ext uri="{BB962C8B-B14F-4D97-AF65-F5344CB8AC3E}">
        <p14:creationId xmlns:p14="http://schemas.microsoft.com/office/powerpoint/2010/main" val="4110947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 / CEILING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152061" y="2830829"/>
            <a:ext cx="3904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6921285" y="2830829"/>
            <a:ext cx="44788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</p:txBody>
      </p:sp>
    </p:spTree>
    <p:extLst>
      <p:ext uri="{BB962C8B-B14F-4D97-AF65-F5344CB8AC3E}">
        <p14:creationId xmlns:p14="http://schemas.microsoft.com/office/powerpoint/2010/main" val="4004059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17698" y="2830828"/>
            <a:ext cx="59005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POWER</a:t>
            </a:r>
            <a:r>
              <a:rPr lang="en-US" sz="4000" b="1" dirty="0">
                <a:latin typeface="Consolas" panose="020B0609020204030204" pitchFamily="49" charset="0"/>
              </a:rPr>
              <a:t>(</a:t>
            </a:r>
            <a:r>
              <a:rPr lang="en-US" sz="4000" b="1" dirty="0" err="1">
                <a:latin typeface="Consolas" panose="020B0609020204030204" pitchFamily="49" charset="0"/>
              </a:rPr>
              <a:t>NumberToRaise</a:t>
            </a:r>
            <a:r>
              <a:rPr lang="en-US" sz="4000" b="1" dirty="0">
                <a:latin typeface="Consolas" panose="020B0609020204030204" pitchFamily="49" charset="0"/>
              </a:rPr>
              <a:t>,  </a:t>
            </a:r>
          </a:p>
          <a:p>
            <a:r>
              <a:rPr lang="en-US" sz="4000" b="1" dirty="0">
                <a:latin typeface="Consolas" panose="020B0609020204030204" pitchFamily="49" charset="0"/>
              </a:rPr>
              <a:t>      Power)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6811" y="2830828"/>
            <a:ext cx="58277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POW</a:t>
            </a:r>
            <a:r>
              <a:rPr lang="en-US" sz="4000" b="1" dirty="0">
                <a:latin typeface="Consolas" panose="020B0609020204030204" pitchFamily="49" charset="0"/>
              </a:rPr>
              <a:t>(</a:t>
            </a:r>
            <a:r>
              <a:rPr lang="en-US" sz="4000" b="1" dirty="0" err="1">
                <a:latin typeface="Consolas" panose="020B0609020204030204" pitchFamily="49" charset="0"/>
              </a:rPr>
              <a:t>number_to_raise</a:t>
            </a:r>
            <a:r>
              <a:rPr lang="en-US" sz="40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4000" b="1" dirty="0">
                <a:latin typeface="Consolas" panose="020B0609020204030204" pitchFamily="49" charset="0"/>
              </a:rPr>
              <a:t>    power)</a:t>
            </a:r>
          </a:p>
        </p:txBody>
      </p:sp>
    </p:spTree>
    <p:extLst>
      <p:ext uri="{BB962C8B-B14F-4D97-AF65-F5344CB8AC3E}">
        <p14:creationId xmlns:p14="http://schemas.microsoft.com/office/powerpoint/2010/main" val="2661664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152061" y="2830829"/>
            <a:ext cx="39045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</a:t>
            </a:r>
            <a:r>
              <a:rPr lang="en-US" sz="4000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</a:t>
            </a:r>
            <a:r>
              <a:rPr lang="en-US" sz="4000" b="1" dirty="0">
                <a:latin typeface="Consolas" panose="020B0609020204030204" pitchFamily="49" charset="0"/>
              </a:rPr>
              <a:t>(Seed)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13612" y="2830829"/>
            <a:ext cx="39045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</a:t>
            </a:r>
            <a:r>
              <a:rPr lang="en-US" sz="4000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RAND</a:t>
            </a:r>
            <a:r>
              <a:rPr lang="en-US" sz="4000" b="1" dirty="0">
                <a:latin typeface="Consolas" panose="020B0609020204030204" pitchFamily="49" charset="0"/>
              </a:rPr>
              <a:t>(Seed)</a:t>
            </a:r>
          </a:p>
        </p:txBody>
      </p:sp>
    </p:spTree>
    <p:extLst>
      <p:ext uri="{BB962C8B-B14F-4D97-AF65-F5344CB8AC3E}">
        <p14:creationId xmlns:p14="http://schemas.microsoft.com/office/powerpoint/2010/main" val="882626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760412" y="2723202"/>
            <a:ext cx="53233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4000" b="1" dirty="0">
                <a:latin typeface="Consolas" panose="020B0609020204030204" pitchFamily="49" charset="0"/>
              </a:rPr>
              <a:t>(Number,  </a:t>
            </a:r>
          </a:p>
          <a:p>
            <a:r>
              <a:rPr lang="en-US" sz="4000" b="1" dirty="0">
                <a:latin typeface="Consolas" panose="020B0609020204030204" pitchFamily="49" charset="0"/>
              </a:rPr>
              <a:t>      Precision)</a:t>
            </a:r>
          </a:p>
        </p:txBody>
      </p:sp>
      <p:sp>
        <p:nvSpPr>
          <p:cNvPr id="9" name="Rectangle 8"/>
          <p:cNvSpPr/>
          <p:nvPr/>
        </p:nvSpPr>
        <p:spPr>
          <a:xfrm>
            <a:off x="6984364" y="2723201"/>
            <a:ext cx="51800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4000" b="1" dirty="0">
                <a:latin typeface="Consolas" panose="020B0609020204030204" pitchFamily="49" charset="0"/>
              </a:rPr>
              <a:t>(number,  </a:t>
            </a:r>
          </a:p>
          <a:p>
            <a:r>
              <a:rPr lang="en-US" sz="4000" b="1" dirty="0">
                <a:latin typeface="Consolas" panose="020B0609020204030204" pitchFamily="49" charset="0"/>
              </a:rPr>
              <a:t>      precision)</a:t>
            </a:r>
          </a:p>
        </p:txBody>
      </p:sp>
    </p:spTree>
    <p:extLst>
      <p:ext uri="{BB962C8B-B14F-4D97-AF65-F5344CB8AC3E}">
        <p14:creationId xmlns:p14="http://schemas.microsoft.com/office/powerpoint/2010/main" val="995240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– Returns (-1, 0, 1)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404287" y="2788302"/>
            <a:ext cx="3904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SIGN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08460" y="2830829"/>
            <a:ext cx="3904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SIGN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</p:txBody>
      </p:sp>
    </p:spTree>
    <p:extLst>
      <p:ext uri="{BB962C8B-B14F-4D97-AF65-F5344CB8AC3E}">
        <p14:creationId xmlns:p14="http://schemas.microsoft.com/office/powerpoint/2010/main" val="1035653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Root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152061" y="2788302"/>
            <a:ext cx="3904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SQRT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08460" y="2830829"/>
            <a:ext cx="39045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SQRT</a:t>
            </a:r>
            <a:r>
              <a:rPr lang="en-US" sz="4000" b="1" dirty="0">
                <a:latin typeface="Consolas" panose="020B0609020204030204" pitchFamily="49" charset="0"/>
              </a:rPr>
              <a:t>(number)</a:t>
            </a:r>
          </a:p>
        </p:txBody>
      </p:sp>
    </p:spTree>
    <p:extLst>
      <p:ext uri="{BB962C8B-B14F-4D97-AF65-F5344CB8AC3E}">
        <p14:creationId xmlns:p14="http://schemas.microsoft.com/office/powerpoint/2010/main" val="1106480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0600"/>
            <a:ext cx="12885269" cy="8534400"/>
          </a:xfr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3960812" y="3048000"/>
            <a:ext cx="7239000" cy="1600200"/>
          </a:xfrm>
          <a:prstGeom prst="rect">
            <a:avLst/>
          </a:prstGeom>
          <a:noFill/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rgbClr val="2169C6"/>
                </a:solidFill>
              </a:rPr>
              <a:t>Date Functions </a:t>
            </a:r>
          </a:p>
        </p:txBody>
      </p:sp>
    </p:spTree>
    <p:extLst>
      <p:ext uri="{BB962C8B-B14F-4D97-AF65-F5344CB8AC3E}">
        <p14:creationId xmlns:p14="http://schemas.microsoft.com/office/powerpoint/2010/main" val="1078907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Addition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55612" y="2679795"/>
            <a:ext cx="5029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DATEADD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DatePart</a:t>
            </a:r>
            <a:r>
              <a:rPr lang="en-US" sz="36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Quantity,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9212" y="2679795"/>
            <a:ext cx="792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DATE_ADD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column_name</a:t>
            </a:r>
            <a:r>
              <a:rPr lang="en-US" sz="36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INTERVAL quantity,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date_part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2833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Difference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55612" y="2679795"/>
            <a:ext cx="579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DATEDIFF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DatePart</a:t>
            </a:r>
            <a:r>
              <a:rPr lang="en-US" sz="36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FirstDate</a:t>
            </a:r>
            <a:r>
              <a:rPr lang="en-US" sz="36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SecondDate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9212" y="2679795"/>
            <a:ext cx="5486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DATEDIFF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first_date</a:t>
            </a:r>
            <a:r>
              <a:rPr lang="en-US" sz="36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second_date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7405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bg-BG" sz="11500" b="1"/>
              <a:t>8594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42567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Name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760412" y="3161926"/>
            <a:ext cx="5791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DATENAME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</a:t>
            </a:r>
            <a:r>
              <a:rPr lang="en-US" sz="3600" b="1" dirty="0" err="1">
                <a:latin typeface="Consolas" panose="020B0609020204030204" pitchFamily="49" charset="0"/>
              </a:rPr>
              <a:t>DatePart</a:t>
            </a:r>
            <a:r>
              <a:rPr lang="en-US" sz="36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Date)</a:t>
            </a:r>
          </a:p>
        </p:txBody>
      </p:sp>
      <p:sp>
        <p:nvSpPr>
          <p:cNvPr id="9" name="Rectangle 8"/>
          <p:cNvSpPr/>
          <p:nvPr/>
        </p:nvSpPr>
        <p:spPr>
          <a:xfrm>
            <a:off x="7389812" y="3177166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DAYNAME</a:t>
            </a:r>
            <a:r>
              <a:rPr lang="en-US" sz="3600" b="1" dirty="0">
                <a:latin typeface="Consolas" panose="020B0609020204030204" pitchFamily="49" charset="0"/>
              </a:rPr>
              <a:t>(date)</a:t>
            </a:r>
          </a:p>
        </p:txBody>
      </p:sp>
    </p:spTree>
    <p:extLst>
      <p:ext uri="{BB962C8B-B14F-4D97-AF65-F5344CB8AC3E}">
        <p14:creationId xmlns:p14="http://schemas.microsoft.com/office/powerpoint/2010/main" val="1298704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/ Month / Year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979612" y="2976777"/>
            <a:ext cx="3581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 </a:t>
            </a:r>
            <a:r>
              <a:rPr lang="en-US" sz="3600" b="1" dirty="0">
                <a:latin typeface="Consolas" panose="020B0609020204030204" pitchFamily="49" charset="0"/>
              </a:rPr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MONTH </a:t>
            </a:r>
            <a:r>
              <a:rPr lang="en-US" sz="3600" b="1" dirty="0">
                <a:latin typeface="Consolas" panose="020B0609020204030204" pitchFamily="49" charset="0"/>
              </a:rPr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en-US" sz="3600" b="1" dirty="0">
                <a:latin typeface="Consolas" panose="020B0609020204030204" pitchFamily="49" charset="0"/>
              </a:rPr>
              <a:t>(Date)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6012" y="2976777"/>
            <a:ext cx="5486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 </a:t>
            </a:r>
            <a:r>
              <a:rPr lang="en-US" sz="3600" b="1" dirty="0">
                <a:latin typeface="Consolas" panose="020B0609020204030204" pitchFamily="49" charset="0"/>
              </a:rPr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DAYOFMONTH </a:t>
            </a:r>
            <a:r>
              <a:rPr lang="en-US" sz="3600" b="1" dirty="0">
                <a:latin typeface="Consolas" panose="020B0609020204030204" pitchFamily="49" charset="0"/>
              </a:rPr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DAYOFYEAR</a:t>
            </a:r>
            <a:r>
              <a:rPr lang="en-US" sz="3600" b="1" dirty="0">
                <a:latin typeface="Consolas" panose="020B0609020204030204" pitchFamily="49" charset="0"/>
              </a:rPr>
              <a:t>(date)</a:t>
            </a:r>
          </a:p>
        </p:txBody>
      </p:sp>
    </p:spTree>
    <p:extLst>
      <p:ext uri="{BB962C8B-B14F-4D97-AF65-F5344CB8AC3E}">
        <p14:creationId xmlns:p14="http://schemas.microsoft.com/office/powerpoint/2010/main" val="3312313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Time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827212" y="3238387"/>
            <a:ext cx="3581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GETDATE</a:t>
            </a:r>
            <a:r>
              <a:rPr lang="en-US" sz="44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8456612" y="3238387"/>
            <a:ext cx="2133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NOW</a:t>
            </a:r>
            <a:r>
              <a:rPr lang="en-US" sz="4400" b="1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570746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885" y="-609600"/>
            <a:ext cx="13715999" cy="9144000"/>
          </a:xfrm>
        </p:spPr>
      </p:pic>
      <p:sp>
        <p:nvSpPr>
          <p:cNvPr id="6" name="Title 3"/>
          <p:cNvSpPr txBox="1">
            <a:spLocks noGrp="1"/>
          </p:cNvSpPr>
          <p:nvPr>
            <p:ph type="title"/>
          </p:nvPr>
        </p:nvSpPr>
        <p:spPr>
          <a:xfrm>
            <a:off x="-2363788" y="3276600"/>
            <a:ext cx="16078200" cy="1110780"/>
          </a:xfrm>
          <a:prstGeom prst="rect">
            <a:avLst/>
          </a:prstGeom>
          <a:solidFill>
            <a:srgbClr val="C6C0AA">
              <a:alpha val="85000"/>
            </a:srgbClr>
          </a:solidFill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rgbClr val="2169C6"/>
                </a:solidFill>
              </a:rPr>
              <a:t>Other Functions </a:t>
            </a:r>
          </a:p>
        </p:txBody>
      </p:sp>
    </p:spTree>
    <p:extLst>
      <p:ext uri="{BB962C8B-B14F-4D97-AF65-F5344CB8AC3E}">
        <p14:creationId xmlns:p14="http://schemas.microsoft.com/office/powerpoint/2010/main" val="2944675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29463" y="3249966"/>
            <a:ext cx="601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CAST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(expression AS type)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9263" y="3249966"/>
            <a:ext cx="601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CAST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(expression AS type)</a:t>
            </a:r>
          </a:p>
        </p:txBody>
      </p:sp>
    </p:spTree>
    <p:extLst>
      <p:ext uri="{BB962C8B-B14F-4D97-AF65-F5344CB8AC3E}">
        <p14:creationId xmlns:p14="http://schemas.microsoft.com/office/powerpoint/2010/main" val="358324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29463" y="3249966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CONVERT</a:t>
            </a:r>
            <a:r>
              <a:rPr lang="en-US" sz="3600" b="1" dirty="0">
                <a:latin typeface="Consolas" panose="020B0609020204030204" pitchFamily="49" charset="0"/>
              </a:rPr>
              <a:t>(type, expr)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14744" y="2590800"/>
            <a:ext cx="572312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800"/>
              </a:spcAft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CONVERT</a:t>
            </a:r>
            <a:r>
              <a:rPr lang="en-US" sz="3600" b="1" dirty="0">
                <a:latin typeface="Consolas" panose="020B0609020204030204" pitchFamily="49" charset="0"/>
              </a:rPr>
              <a:t>(expr, type)</a:t>
            </a:r>
          </a:p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CONVERT</a:t>
            </a:r>
          </a:p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3600" b="1" dirty="0">
                <a:latin typeface="Consolas" panose="020B0609020204030204" pitchFamily="49" charset="0"/>
              </a:rPr>
              <a:t>(expr USING,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 </a:t>
            </a:r>
            <a:r>
              <a:rPr lang="en-US" sz="3600" b="1" dirty="0" err="1">
                <a:latin typeface="Consolas" panose="020B0609020204030204" pitchFamily="49" charset="0"/>
              </a:rPr>
              <a:t>transcoding_name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0720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Check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03212" y="2913966"/>
            <a:ext cx="6019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ISNULL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CheckExpression,  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ReplacementValue)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09346" y="2913966"/>
            <a:ext cx="59740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IFNULL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chek_expression,    </a:t>
            </a:r>
          </a:p>
          <a:p>
            <a:pPr>
              <a:spcAft>
                <a:spcPts val="4800"/>
              </a:spcAft>
            </a:pPr>
            <a:r>
              <a:rPr lang="en-US" sz="3600" b="1" dirty="0">
                <a:latin typeface="Consolas" panose="020B0609020204030204" pitchFamily="49" charset="0"/>
              </a:rPr>
              <a:t>    replacement)</a:t>
            </a:r>
          </a:p>
        </p:txBody>
      </p:sp>
    </p:spTree>
    <p:extLst>
      <p:ext uri="{BB962C8B-B14F-4D97-AF65-F5344CB8AC3E}">
        <p14:creationId xmlns:p14="http://schemas.microsoft.com/office/powerpoint/2010/main" val="2191249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151" y="3352800"/>
            <a:ext cx="3908432" cy="28995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There are a lot of built in functions that can help us make some programmable logic inside the database.</a:t>
            </a:r>
            <a:br>
              <a:rPr lang="en-US" dirty="0"/>
            </a:br>
            <a:endParaRPr lang="en-US" dirty="0"/>
          </a:p>
          <a:p>
            <a:pPr>
              <a:lnSpc>
                <a:spcPct val="95000"/>
              </a:lnSpc>
            </a:pPr>
            <a:r>
              <a:rPr lang="en-US" dirty="0"/>
              <a:t>There are some differences between the SQL Server and the MySQL functions, but almost all of them</a:t>
            </a:r>
            <a:br>
              <a:rPr lang="en-US" dirty="0"/>
            </a:br>
            <a:r>
              <a:rPr lang="en-US" dirty="0"/>
              <a:t>have their equivalent in one way or another.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2" descr="db, statu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79" y="4986143"/>
            <a:ext cx="1535088" cy="15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Built-in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375957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9449" y="2941403"/>
            <a:ext cx="9394699" cy="39470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static.pexels.com/photos/2097/desk-office-pen-ru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28" y="-2590800"/>
            <a:ext cx="13106400" cy="99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-671308" y="-200810"/>
            <a:ext cx="12860134" cy="2258210"/>
          </a:xfrm>
          <a:prstGeom prst="rect">
            <a:avLst/>
          </a:prstGeom>
          <a:solidFill>
            <a:srgbClr val="C6C0AA">
              <a:alpha val="20000"/>
            </a:srgbClr>
          </a:solidFill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rgbClr val="2169C6"/>
                </a:solidFill>
              </a:rPr>
              <a:t>Declaring Variables</a:t>
            </a:r>
          </a:p>
        </p:txBody>
      </p:sp>
    </p:spTree>
    <p:extLst>
      <p:ext uri="{BB962C8B-B14F-4D97-AF65-F5344CB8AC3E}">
        <p14:creationId xmlns:p14="http://schemas.microsoft.com/office/powerpoint/2010/main" val="2946373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/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chemeClr val="tx2">
                  <a:lumMod val="75000"/>
                </a:schemeClr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31812" y="2362200"/>
            <a:ext cx="5715000" cy="328066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DECLARE @name </a:t>
            </a:r>
            <a:r>
              <a:rPr lang="en-US" sz="3200" b="1" dirty="0">
                <a:latin typeface="Consolas" panose="020B0609020204030204" pitchFamily="49" charset="0"/>
              </a:rPr>
              <a:t>type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3200" b="1" dirty="0">
                <a:latin typeface="Consolas" panose="020B0609020204030204" pitchFamily="49" charset="0"/>
              </a:rPr>
              <a:t>SELECT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@name </a:t>
            </a:r>
            <a:r>
              <a:rPr lang="en-US" sz="3200" b="1" dirty="0">
                <a:latin typeface="Consolas" panose="020B0609020204030204" pitchFamily="49" charset="0"/>
              </a:rPr>
              <a:t>= Column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3200" b="1" dirty="0">
                <a:latin typeface="Consolas" panose="020B0609020204030204" pitchFamily="49" charset="0"/>
              </a:rPr>
              <a:t>FROM Table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en-US" sz="3200" b="1" dirty="0">
                <a:latin typeface="Consolas" panose="020B0609020204030204" pitchFamily="49" charset="0"/>
              </a:rPr>
              <a:t>WHERE Condition;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SET @name </a:t>
            </a:r>
            <a:r>
              <a:rPr lang="en-US" sz="3200" b="1" dirty="0">
                <a:latin typeface="Consolas" panose="020B0609020204030204" pitchFamily="49" charset="0"/>
              </a:rPr>
              <a:t>= value</a:t>
            </a:r>
          </a:p>
          <a:p>
            <a:endParaRPr lang="en-US" sz="32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4012" y="2362200"/>
            <a:ext cx="5824622" cy="37256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DECLARE @name </a:t>
            </a:r>
            <a:r>
              <a:rPr lang="en-US" sz="3200" b="1" dirty="0">
                <a:latin typeface="Consolas" panose="020B0609020204030204" pitchFamily="49" charset="0"/>
              </a:rPr>
              <a:t>type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onsolas" panose="020B0609020204030204" pitchFamily="49" charset="0"/>
              </a:rPr>
              <a:t>SELECT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@name </a:t>
            </a:r>
            <a:r>
              <a:rPr lang="en-US" sz="3200" b="1" dirty="0">
                <a:latin typeface="Consolas" panose="020B0609020204030204" pitchFamily="49" charset="0"/>
              </a:rPr>
              <a:t>=  Column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onsolas" panose="020B0609020204030204" pitchFamily="49" charset="0"/>
              </a:rPr>
              <a:t>FROM Table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onsolas" panose="020B0609020204030204" pitchFamily="49" charset="0"/>
              </a:rPr>
              <a:t>WHERE Condition;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5602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38"/>
            <a:ext cx="12723812" cy="858414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16997"/>
            <a:ext cx="12342812" cy="2177580"/>
          </a:xfrm>
          <a:solidFill>
            <a:srgbClr val="C6C0AA">
              <a:alpha val="82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2169C6"/>
                </a:solidFill>
              </a:rPr>
              <a:t>String Functions </a:t>
            </a:r>
          </a:p>
        </p:txBody>
      </p:sp>
    </p:spTree>
    <p:extLst>
      <p:ext uri="{BB962C8B-B14F-4D97-AF65-F5344CB8AC3E}">
        <p14:creationId xmlns:p14="http://schemas.microsoft.com/office/powerpoint/2010/main" val="678915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</a:t>
            </a:r>
            <a:endParaRPr lang="bg-BG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970711" y="2939985"/>
            <a:ext cx="4267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62367" y="2939984"/>
            <a:ext cx="49968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column_name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80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/ UPPER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970711" y="2939985"/>
            <a:ext cx="451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LOWER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62367" y="2939984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UPPER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column_name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47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2"/>
            <a:ext cx="5827799" cy="9062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SQL Server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/ RIGHT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420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MySQL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80562" y="2939983"/>
            <a:ext cx="49713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LEFT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ColumnName</a:t>
            </a:r>
            <a:r>
              <a:rPr lang="en-US" sz="3600" b="1" dirty="0">
                <a:latin typeface="Consolas" panose="020B0609020204030204" pitchFamily="49" charset="0"/>
              </a:rPr>
              <a:t>,      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 </a:t>
            </a:r>
            <a:r>
              <a:rPr lang="en-US" sz="3600" b="1" dirty="0" err="1">
                <a:latin typeface="Consolas" panose="020B0609020204030204" pitchFamily="49" charset="0"/>
              </a:rPr>
              <a:t>TakeQuantity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62367" y="2939984"/>
            <a:ext cx="52501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</a:t>
            </a:r>
            <a:r>
              <a:rPr lang="en-US" sz="3600" b="1" dirty="0">
                <a:latin typeface="Consolas" panose="020B0609020204030204" pitchFamily="49" charset="0"/>
              </a:rPr>
              <a:t>(</a:t>
            </a:r>
            <a:r>
              <a:rPr lang="en-US" sz="3600" b="1" dirty="0" err="1">
                <a:latin typeface="Consolas" panose="020B0609020204030204" pitchFamily="49" charset="0"/>
              </a:rPr>
              <a:t>column_name</a:t>
            </a:r>
            <a:r>
              <a:rPr lang="en-US" sz="36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3600" b="1" dirty="0">
                <a:latin typeface="Consolas" panose="020B0609020204030204" pitchFamily="49" charset="0"/>
              </a:rPr>
              <a:t>      </a:t>
            </a:r>
            <a:r>
              <a:rPr lang="en-US" sz="3600" b="1" dirty="0" err="1">
                <a:latin typeface="Consolas" panose="020B0609020204030204" pitchFamily="49" charset="0"/>
              </a:rPr>
              <a:t>take_quantity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sz="4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/>
      <p:bldP spid="741378" grpId="0"/>
      <p:bldP spid="8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1605</Words>
  <Application>Microsoft Office PowerPoint</Application>
  <PresentationFormat>Custom</PresentationFormat>
  <Paragraphs>384</Paragraphs>
  <Slides>40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Built-in Functions. Usage of Wildcards</vt:lpstr>
      <vt:lpstr>Table of Contents </vt:lpstr>
      <vt:lpstr>Questions</vt:lpstr>
      <vt:lpstr>PowerPoint Presentation</vt:lpstr>
      <vt:lpstr>PowerPoint Presentation</vt:lpstr>
      <vt:lpstr>String Functions </vt:lpstr>
      <vt:lpstr>LEN</vt:lpstr>
      <vt:lpstr>LOWER / UPPER</vt:lpstr>
      <vt:lpstr>LEFT / RIGHT</vt:lpstr>
      <vt:lpstr>LEFT / RIGHT</vt:lpstr>
      <vt:lpstr>LTRIM / RTRIM</vt:lpstr>
      <vt:lpstr>SUBSTRING</vt:lpstr>
      <vt:lpstr>CHARINDEX</vt:lpstr>
      <vt:lpstr>REPLACE</vt:lpstr>
      <vt:lpstr>REPLICATE</vt:lpstr>
      <vt:lpstr>REVERSE</vt:lpstr>
      <vt:lpstr>STUFF / INSERT</vt:lpstr>
      <vt:lpstr>PowerPoint Presentation</vt:lpstr>
      <vt:lpstr>PI</vt:lpstr>
      <vt:lpstr>ABS</vt:lpstr>
      <vt:lpstr>FLOOR / CEILING</vt:lpstr>
      <vt:lpstr>POWER</vt:lpstr>
      <vt:lpstr>Random</vt:lpstr>
      <vt:lpstr>ROUND</vt:lpstr>
      <vt:lpstr>SIGN – Returns (-1, 0, 1)</vt:lpstr>
      <vt:lpstr>Square Root</vt:lpstr>
      <vt:lpstr>PowerPoint Presentation</vt:lpstr>
      <vt:lpstr>Date Addition</vt:lpstr>
      <vt:lpstr>Date Difference</vt:lpstr>
      <vt:lpstr>Date Name</vt:lpstr>
      <vt:lpstr>Day / Month / Year</vt:lpstr>
      <vt:lpstr>Current Time</vt:lpstr>
      <vt:lpstr>Other Functions </vt:lpstr>
      <vt:lpstr>Cast</vt:lpstr>
      <vt:lpstr>Conversion</vt:lpstr>
      <vt:lpstr>Null Check</vt:lpstr>
      <vt:lpstr>Summary</vt:lpstr>
      <vt:lpstr>Built-in Functions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 - Overview</dc:title>
  <dc:subject>Software Development Course</dc:subject>
  <dc:creator/>
  <cp:keywords>Databases, SQL, programming, SoftUni, Software University, programming, software development, software engineering, course, database systems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2016-09-27T09:24:14Z</dcterms:modified>
  <cp:category>Databases, SQL, programming, SoftUni, Software University, programming, software development, software engineering, course, database systems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